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m4a" ContentType="audio/mp4"/>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notesSlides/notesSlide6.xml" ContentType="application/vnd.openxmlformats-officedocument.presentationml.notes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7" r:id="rId2"/>
    <p:sldId id="258" r:id="rId3"/>
    <p:sldId id="259" r:id="rId4"/>
    <p:sldId id="260" r:id="rId5"/>
    <p:sldId id="261" r:id="rId6"/>
    <p:sldId id="26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995" autoAdjust="0"/>
    <p:restoredTop sz="86094" autoAdjust="0"/>
  </p:normalViewPr>
  <p:slideViewPr>
    <p:cSldViewPr snapToGrid="0">
      <p:cViewPr varScale="1">
        <p:scale>
          <a:sx n="66" d="100"/>
          <a:sy n="66" d="100"/>
        </p:scale>
        <p:origin x="-648" y="-10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E7FE36-E821-4375-BA08-15B359B04BA2}" type="datetimeFigureOut">
              <a:rPr lang="en-US" smtClean="0"/>
              <a:pPr/>
              <a:t>11/16/2017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702423-978B-4BA4-99C0-3ED488753BA4}" type="slidenum">
              <a:rPr lang="en-US" smtClean="0"/>
              <a:pPr/>
              <a:t>‹#›</a:t>
            </a:fld>
            <a:endParaRPr lang="en-US"/>
          </a:p>
        </p:txBody>
      </p:sp>
    </p:spTree>
    <p:extLst>
      <p:ext uri="{BB962C8B-B14F-4D97-AF65-F5344CB8AC3E}">
        <p14:creationId xmlns:p14="http://schemas.microsoft.com/office/powerpoint/2010/main" xmlns="" val="1672237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ea typeface="ＭＳ Ｐゴシック" panose="020B0600070205080204" pitchFamily="34" charset="-128"/>
              </a:rPr>
              <a:t>Choose a title for your presentation.</a:t>
            </a:r>
          </a:p>
          <a:p>
            <a:pPr eaLnBrk="1" hangingPunct="1">
              <a:spcBef>
                <a:spcPct val="0"/>
              </a:spcBef>
            </a:pPr>
            <a:r>
              <a:rPr lang="en-US" altLang="en-US">
                <a:ea typeface="ＭＳ Ｐゴシック" panose="020B0600070205080204" pitchFamily="34" charset="-128"/>
              </a:rPr>
              <a:t>Include your name, the course name and the assignment name.</a:t>
            </a:r>
          </a:p>
          <a:p>
            <a:pPr eaLnBrk="1" hangingPunct="1">
              <a:spcBef>
                <a:spcPct val="0"/>
              </a:spcBef>
            </a:pPr>
            <a:endParaRPr lang="en-US" altLang="en-US">
              <a:ea typeface="ＭＳ Ｐゴシック" panose="020B0600070205080204" pitchFamily="34" charset="-128"/>
            </a:endParaRPr>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1254AB1-2796-4E90-AAA3-2FFF863DFFDE}" type="slidenum">
              <a:rPr lang="en-US" altLang="en-US">
                <a:solidFill>
                  <a:prstClr val="black"/>
                </a:solidFill>
                <a:latin typeface="Arial" panose="020B0604020202020204" pitchFamily="34" charset="0"/>
              </a:rPr>
              <a:pPr>
                <a:spcBef>
                  <a:spcPct val="0"/>
                </a:spcBef>
              </a:pPr>
              <a:t>1</a:t>
            </a:fld>
            <a:endParaRPr lang="en-US" altLang="en-US">
              <a:solidFill>
                <a:prstClr val="black"/>
              </a:solidFill>
              <a:latin typeface="Arial" panose="020B0604020202020204" pitchFamily="34" charset="0"/>
            </a:endParaRPr>
          </a:p>
        </p:txBody>
      </p:sp>
    </p:spTree>
    <p:extLst>
      <p:ext uri="{BB962C8B-B14F-4D97-AF65-F5344CB8AC3E}">
        <p14:creationId xmlns:p14="http://schemas.microsoft.com/office/powerpoint/2010/main" xmlns="" val="3086650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ea typeface="ＭＳ Ｐゴシック" panose="020B0600070205080204" pitchFamily="34" charset="-128"/>
              </a:rPr>
              <a:t>Write a brief overview of the time period you chose.</a:t>
            </a:r>
          </a:p>
          <a:p>
            <a:pPr eaLnBrk="1" hangingPunct="1">
              <a:spcBef>
                <a:spcPct val="0"/>
              </a:spcBef>
            </a:pPr>
            <a:r>
              <a:rPr lang="en-US" altLang="en-US">
                <a:ea typeface="ＭＳ Ｐゴシック" panose="020B0600070205080204" pitchFamily="34" charset="-128"/>
              </a:rPr>
              <a:t>To give greater impact make sure to be brief in the slide and explain in the speaker’s notes.</a:t>
            </a:r>
          </a:p>
          <a:p>
            <a:pPr eaLnBrk="1" hangingPunct="1">
              <a:spcBef>
                <a:spcPct val="0"/>
              </a:spcBef>
            </a:pPr>
            <a:r>
              <a:rPr lang="en-US" altLang="en-US">
                <a:ea typeface="ＭＳ Ｐゴシック" panose="020B0600070205080204" pitchFamily="34" charset="-128"/>
              </a:rPr>
              <a:t>Imagine that you have to present the PPT to an audience.</a:t>
            </a:r>
          </a:p>
          <a:p>
            <a:pPr eaLnBrk="1" hangingPunct="1">
              <a:spcBef>
                <a:spcPct val="0"/>
              </a:spcBef>
            </a:pPr>
            <a:r>
              <a:rPr lang="en-US" altLang="en-US">
                <a:ea typeface="ＭＳ Ｐゴシック" panose="020B0600070205080204" pitchFamily="34" charset="-128"/>
              </a:rPr>
              <a:t>The slides are an outline for the audience to follow your presentation.</a:t>
            </a:r>
          </a:p>
          <a:p>
            <a:pPr eaLnBrk="1" hangingPunct="1">
              <a:spcBef>
                <a:spcPct val="0"/>
              </a:spcBef>
            </a:pPr>
            <a:r>
              <a:rPr lang="en-US" altLang="en-US">
                <a:ea typeface="ＭＳ Ｐゴシック" panose="020B0600070205080204" pitchFamily="34" charset="-128"/>
              </a:rPr>
              <a:t>The speaker’s notes would be what you are going to say.</a:t>
            </a:r>
          </a:p>
          <a:p>
            <a:pPr eaLnBrk="1" hangingPunct="1">
              <a:spcBef>
                <a:spcPct val="0"/>
              </a:spcBef>
            </a:pPr>
            <a:endParaRPr lang="en-US" altLang="en-US">
              <a:ea typeface="ＭＳ Ｐゴシック" panose="020B0600070205080204" pitchFamily="34" charset="-128"/>
            </a:endParaRPr>
          </a:p>
          <a:p>
            <a:pPr eaLnBrk="1" hangingPunct="1">
              <a:spcBef>
                <a:spcPct val="0"/>
              </a:spcBef>
            </a:pPr>
            <a:endParaRPr lang="en-US" altLang="en-US">
              <a:ea typeface="ＭＳ Ｐゴシック" panose="020B0600070205080204" pitchFamily="34" charset="-128"/>
            </a:endParaRPr>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9A4C521-9648-4FB9-BA12-D240D4AB200E}" type="slidenum">
              <a:rPr lang="en-US" altLang="en-US">
                <a:latin typeface="Arial" panose="020B0604020202020204" pitchFamily="34" charset="0"/>
              </a:rPr>
              <a:pPr>
                <a:spcBef>
                  <a:spcPct val="0"/>
                </a:spcBef>
              </a:pPr>
              <a:t>2</a:t>
            </a:fld>
            <a:endParaRPr lang="en-US" altLang="en-US">
              <a:latin typeface="Arial" panose="020B0604020202020204" pitchFamily="34" charset="0"/>
            </a:endParaRPr>
          </a:p>
        </p:txBody>
      </p:sp>
    </p:spTree>
    <p:extLst>
      <p:ext uri="{BB962C8B-B14F-4D97-AF65-F5344CB8AC3E}">
        <p14:creationId xmlns:p14="http://schemas.microsoft.com/office/powerpoint/2010/main" xmlns="" val="1694222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ea typeface="ＭＳ Ｐゴシック" panose="020B0600070205080204" pitchFamily="34" charset="-128"/>
              </a:rPr>
              <a:t>Start with the first topic you want to present.</a:t>
            </a:r>
          </a:p>
          <a:p>
            <a:pPr eaLnBrk="1" hangingPunct="1">
              <a:spcBef>
                <a:spcPct val="0"/>
              </a:spcBef>
            </a:pPr>
            <a:endParaRPr lang="en-US" altLang="en-US">
              <a:ea typeface="ＭＳ Ｐゴシック" panose="020B0600070205080204" pitchFamily="34" charset="-128"/>
            </a:endParaRPr>
          </a:p>
          <a:p>
            <a:pPr eaLnBrk="1" hangingPunct="1">
              <a:spcBef>
                <a:spcPct val="0"/>
              </a:spcBef>
            </a:pPr>
            <a:r>
              <a:rPr lang="en-US" altLang="en-US">
                <a:ea typeface="ＭＳ Ｐゴシック" panose="020B0600070205080204" pitchFamily="34" charset="-128"/>
              </a:rPr>
              <a:t>First research the main idea you want to talk about, research sources, images/graphs/diagrams/tables.</a:t>
            </a:r>
          </a:p>
          <a:p>
            <a:pPr eaLnBrk="1" hangingPunct="1">
              <a:spcBef>
                <a:spcPct val="0"/>
              </a:spcBef>
            </a:pPr>
            <a:r>
              <a:rPr lang="en-US" altLang="en-US">
                <a:ea typeface="ＭＳ Ｐゴシック" panose="020B0600070205080204" pitchFamily="34" charset="-128"/>
              </a:rPr>
              <a:t>Try to express the main concepts in a brief manner, such as bullet points, images with key words.</a:t>
            </a:r>
          </a:p>
          <a:p>
            <a:pPr eaLnBrk="1" hangingPunct="1">
              <a:spcBef>
                <a:spcPct val="0"/>
              </a:spcBef>
            </a:pPr>
            <a:endParaRPr lang="en-US" altLang="en-US">
              <a:ea typeface="ＭＳ Ｐゴシック" panose="020B0600070205080204" pitchFamily="34" charset="-128"/>
            </a:endParaRPr>
          </a:p>
          <a:p>
            <a:pPr eaLnBrk="1" hangingPunct="1">
              <a:spcBef>
                <a:spcPct val="0"/>
              </a:spcBef>
            </a:pPr>
            <a:r>
              <a:rPr lang="en-US" altLang="en-US">
                <a:ea typeface="ＭＳ Ｐゴシック" panose="020B0600070205080204" pitchFamily="34" charset="-128"/>
              </a:rPr>
              <a:t>Explain the slide in the speaker’s notes.</a:t>
            </a:r>
          </a:p>
          <a:p>
            <a:pPr eaLnBrk="1" hangingPunct="1">
              <a:spcBef>
                <a:spcPct val="0"/>
              </a:spcBef>
            </a:pPr>
            <a:endParaRPr lang="en-US" altLang="en-US">
              <a:ea typeface="ＭＳ Ｐゴシック" panose="020B0600070205080204" pitchFamily="34" charset="-128"/>
            </a:endParaRPr>
          </a:p>
          <a:p>
            <a:pPr eaLnBrk="1" hangingPunct="1">
              <a:spcBef>
                <a:spcPct val="0"/>
              </a:spcBef>
            </a:pPr>
            <a:endParaRPr lang="en-US" altLang="en-US">
              <a:ea typeface="ＭＳ Ｐゴシック" panose="020B0600070205080204" pitchFamily="34" charset="-128"/>
            </a:endParaRP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04B4CFC2-4B55-41FD-8068-23CEA8097399}" type="slidenum">
              <a:rPr lang="en-US" altLang="en-US">
                <a:latin typeface="Arial" panose="020B0604020202020204" pitchFamily="34" charset="0"/>
              </a:rPr>
              <a:pPr>
                <a:spcBef>
                  <a:spcPct val="0"/>
                </a:spcBef>
              </a:pPr>
              <a:t>3</a:t>
            </a:fld>
            <a:endParaRPr lang="en-US" altLang="en-US">
              <a:latin typeface="Arial" panose="020B0604020202020204" pitchFamily="34" charset="0"/>
            </a:endParaRPr>
          </a:p>
        </p:txBody>
      </p:sp>
    </p:spTree>
    <p:extLst>
      <p:ext uri="{BB962C8B-B14F-4D97-AF65-F5344CB8AC3E}">
        <p14:creationId xmlns:p14="http://schemas.microsoft.com/office/powerpoint/2010/main" xmlns="" val="3123443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ea typeface="ＭＳ Ｐゴシック" panose="020B0600070205080204" pitchFamily="34" charset="-128"/>
              </a:rPr>
              <a:t>Make sure to include speaker’s notes.</a:t>
            </a:r>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43CB9F4-AA87-4CDE-8DDD-69FD4683015B}" type="slidenum">
              <a:rPr lang="en-US" altLang="en-US">
                <a:latin typeface="Arial" panose="020B0604020202020204" pitchFamily="34" charset="0"/>
              </a:rPr>
              <a:pPr>
                <a:spcBef>
                  <a:spcPct val="0"/>
                </a:spcBef>
              </a:pPr>
              <a:t>4</a:t>
            </a:fld>
            <a:endParaRPr lang="en-US" altLang="en-US">
              <a:latin typeface="Arial" panose="020B0604020202020204" pitchFamily="34" charset="0"/>
            </a:endParaRPr>
          </a:p>
        </p:txBody>
      </p:sp>
    </p:spTree>
    <p:extLst>
      <p:ext uri="{BB962C8B-B14F-4D97-AF65-F5344CB8AC3E}">
        <p14:creationId xmlns:p14="http://schemas.microsoft.com/office/powerpoint/2010/main" xmlns="" val="2799336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ea typeface="ＭＳ Ｐゴシック" panose="020B0600070205080204" pitchFamily="34" charset="-128"/>
              </a:rPr>
              <a:t>Include Speaker’s notes.</a:t>
            </a:r>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D849D106-396D-4D53-9082-7A4AF654820E}" type="slidenum">
              <a:rPr lang="en-US" altLang="en-US">
                <a:latin typeface="Arial" panose="020B0604020202020204" pitchFamily="34" charset="0"/>
              </a:rPr>
              <a:pPr>
                <a:spcBef>
                  <a:spcPct val="0"/>
                </a:spcBef>
              </a:pPr>
              <a:t>5</a:t>
            </a:fld>
            <a:endParaRPr lang="en-US" altLang="en-US">
              <a:latin typeface="Arial" panose="020B0604020202020204" pitchFamily="34" charset="0"/>
            </a:endParaRPr>
          </a:p>
        </p:txBody>
      </p:sp>
    </p:spTree>
    <p:extLst>
      <p:ext uri="{BB962C8B-B14F-4D97-AF65-F5344CB8AC3E}">
        <p14:creationId xmlns:p14="http://schemas.microsoft.com/office/powerpoint/2010/main" xmlns="" val="964655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C8F97C9-196A-498D-8E00-412121272124}" type="slidenum">
              <a:rPr lang="en-US" altLang="en-US">
                <a:latin typeface="Arial" panose="020B0604020202020204" pitchFamily="34" charset="0"/>
              </a:rPr>
              <a:pPr>
                <a:spcBef>
                  <a:spcPct val="0"/>
                </a:spcBef>
              </a:pPr>
              <a:t>6</a:t>
            </a:fld>
            <a:endParaRPr lang="en-US" altLang="en-US">
              <a:latin typeface="Arial" panose="020B0604020202020204" pitchFamily="34" charset="0"/>
            </a:endParaRPr>
          </a:p>
        </p:txBody>
      </p:sp>
    </p:spTree>
    <p:extLst>
      <p:ext uri="{BB962C8B-B14F-4D97-AF65-F5344CB8AC3E}">
        <p14:creationId xmlns:p14="http://schemas.microsoft.com/office/powerpoint/2010/main" xmlns="" val="3118676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47801"/>
            <a:ext cx="10363200" cy="1470025"/>
          </a:xfrm>
        </p:spPr>
        <p:txBody>
          <a:bodyPr>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1828800" y="3200400"/>
            <a:ext cx="8534400" cy="2438400"/>
          </a:xfrm>
        </p:spPr>
        <p:txBody>
          <a:bodyPr>
            <a:normAutofit/>
          </a:bodyPr>
          <a:lstStyle>
            <a:lvl1pPr marL="0" indent="0" algn="ctr">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xmlns="" val="3890619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 val="2316872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xmlns="" val="1299652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xmlns="" val="1698766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0">
                <a:solidFill>
                  <a:srgbClr val="CD202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0">
                <a:solidFill>
                  <a:srgbClr val="CD202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xmlns="" val="740579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xmlns="" val="2150284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21126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0"/>
            </a:lvl1pPr>
          </a:lstStyle>
          <a:p>
            <a:r>
              <a:rPr lang="en-US"/>
              <a:t>Click to edit Master title style</a:t>
            </a:r>
            <a:endParaRPr lang="en-US" dirty="0"/>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xmlns="" val="2502916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TextBox 1"/>
          <p:cNvSpPr txBox="1">
            <a:spLocks noChangeArrowheads="1"/>
          </p:cNvSpPr>
          <p:nvPr userDrawn="1"/>
        </p:nvSpPr>
        <p:spPr bwMode="auto">
          <a:xfrm>
            <a:off x="609600" y="6324600"/>
            <a:ext cx="2235200"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defRPr/>
            </a:pPr>
            <a:r>
              <a:rPr lang="en-US" sz="1800" dirty="0">
                <a:solidFill>
                  <a:srgbClr val="002663"/>
                </a:solidFill>
              </a:rPr>
              <a:t>ECO 202</a:t>
            </a:r>
          </a:p>
        </p:txBody>
      </p:sp>
    </p:spTree>
    <p:extLst>
      <p:ext uri="{BB962C8B-B14F-4D97-AF65-F5344CB8AC3E}">
        <p14:creationId xmlns:p14="http://schemas.microsoft.com/office/powerpoint/2010/main" xmlns="" val="13128692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l" rtl="0" eaLnBrk="0" fontAlgn="base" hangingPunct="0">
        <a:spcBef>
          <a:spcPct val="0"/>
        </a:spcBef>
        <a:spcAft>
          <a:spcPct val="0"/>
        </a:spcAft>
        <a:defRPr sz="3200" b="1" kern="1200">
          <a:solidFill>
            <a:srgbClr val="002663"/>
          </a:solidFill>
          <a:latin typeface="Arial"/>
          <a:ea typeface="ＭＳ Ｐゴシック" charset="0"/>
          <a:cs typeface="Arial"/>
        </a:defRPr>
      </a:lvl1pPr>
      <a:lvl2pPr algn="l" rtl="0" eaLnBrk="0" fontAlgn="base" hangingPunct="0">
        <a:spcBef>
          <a:spcPct val="0"/>
        </a:spcBef>
        <a:spcAft>
          <a:spcPct val="0"/>
        </a:spcAft>
        <a:defRPr sz="3200" b="1">
          <a:solidFill>
            <a:srgbClr val="002663"/>
          </a:solidFill>
          <a:latin typeface="Arial" charset="0"/>
          <a:ea typeface="ＭＳ Ｐゴシック" charset="0"/>
          <a:cs typeface="Arial" charset="0"/>
        </a:defRPr>
      </a:lvl2pPr>
      <a:lvl3pPr algn="l" rtl="0" eaLnBrk="0" fontAlgn="base" hangingPunct="0">
        <a:spcBef>
          <a:spcPct val="0"/>
        </a:spcBef>
        <a:spcAft>
          <a:spcPct val="0"/>
        </a:spcAft>
        <a:defRPr sz="3200" b="1">
          <a:solidFill>
            <a:srgbClr val="002663"/>
          </a:solidFill>
          <a:latin typeface="Arial" charset="0"/>
          <a:ea typeface="ＭＳ Ｐゴシック" charset="0"/>
          <a:cs typeface="Arial" charset="0"/>
        </a:defRPr>
      </a:lvl3pPr>
      <a:lvl4pPr algn="l" rtl="0" eaLnBrk="0" fontAlgn="base" hangingPunct="0">
        <a:spcBef>
          <a:spcPct val="0"/>
        </a:spcBef>
        <a:spcAft>
          <a:spcPct val="0"/>
        </a:spcAft>
        <a:defRPr sz="3200" b="1">
          <a:solidFill>
            <a:srgbClr val="002663"/>
          </a:solidFill>
          <a:latin typeface="Arial" charset="0"/>
          <a:ea typeface="ＭＳ Ｐゴシック" charset="0"/>
          <a:cs typeface="Arial" charset="0"/>
        </a:defRPr>
      </a:lvl4pPr>
      <a:lvl5pPr algn="l" rtl="0" eaLnBrk="0" fontAlgn="base" hangingPunct="0">
        <a:spcBef>
          <a:spcPct val="0"/>
        </a:spcBef>
        <a:spcAft>
          <a:spcPct val="0"/>
        </a:spcAft>
        <a:defRPr sz="3200" b="1">
          <a:solidFill>
            <a:srgbClr val="002663"/>
          </a:solidFill>
          <a:latin typeface="Arial" charset="0"/>
          <a:ea typeface="ＭＳ Ｐゴシック" charset="0"/>
          <a:cs typeface="Arial" charset="0"/>
        </a:defRPr>
      </a:lvl5pPr>
      <a:lvl6pPr marL="457200" algn="l" rtl="0" fontAlgn="base">
        <a:spcBef>
          <a:spcPct val="0"/>
        </a:spcBef>
        <a:spcAft>
          <a:spcPct val="0"/>
        </a:spcAft>
        <a:defRPr sz="4400">
          <a:solidFill>
            <a:srgbClr val="002663"/>
          </a:solidFill>
          <a:latin typeface="Frank Goth ECd" pitchFamily="34" charset="0"/>
        </a:defRPr>
      </a:lvl6pPr>
      <a:lvl7pPr marL="914400" algn="l" rtl="0" fontAlgn="base">
        <a:spcBef>
          <a:spcPct val="0"/>
        </a:spcBef>
        <a:spcAft>
          <a:spcPct val="0"/>
        </a:spcAft>
        <a:defRPr sz="4400">
          <a:solidFill>
            <a:srgbClr val="002663"/>
          </a:solidFill>
          <a:latin typeface="Frank Goth ECd" pitchFamily="34" charset="0"/>
        </a:defRPr>
      </a:lvl7pPr>
      <a:lvl8pPr marL="1371600" algn="l" rtl="0" fontAlgn="base">
        <a:spcBef>
          <a:spcPct val="0"/>
        </a:spcBef>
        <a:spcAft>
          <a:spcPct val="0"/>
        </a:spcAft>
        <a:defRPr sz="4400">
          <a:solidFill>
            <a:srgbClr val="002663"/>
          </a:solidFill>
          <a:latin typeface="Frank Goth ECd" pitchFamily="34" charset="0"/>
        </a:defRPr>
      </a:lvl8pPr>
      <a:lvl9pPr marL="1828800" algn="l" rtl="0" fontAlgn="base">
        <a:spcBef>
          <a:spcPct val="0"/>
        </a:spcBef>
        <a:spcAft>
          <a:spcPct val="0"/>
        </a:spcAft>
        <a:defRPr sz="4400">
          <a:solidFill>
            <a:srgbClr val="002663"/>
          </a:solidFill>
          <a:latin typeface="Frank Goth ECd" pitchFamily="34" charset="0"/>
        </a:defRPr>
      </a:lvl9pPr>
    </p:titleStyle>
    <p:bodyStyle>
      <a:lvl1pPr marL="342900" indent="-342900" algn="l" rtl="0" eaLnBrk="0" fontAlgn="base" hangingPunct="0">
        <a:spcBef>
          <a:spcPct val="20000"/>
        </a:spcBef>
        <a:spcAft>
          <a:spcPct val="0"/>
        </a:spcAft>
        <a:buClr>
          <a:srgbClr val="C75B12"/>
        </a:buClr>
        <a:buSzPct val="100000"/>
        <a:buFont typeface="Arial" panose="020B0604020202020204" pitchFamily="34" charset="0"/>
        <a:buChar char="•"/>
        <a:defRPr sz="2400" kern="1200">
          <a:solidFill>
            <a:schemeClr val="tx1"/>
          </a:solidFill>
          <a:latin typeface="Times New Roman"/>
          <a:ea typeface="ＭＳ Ｐゴシック" charset="0"/>
          <a:cs typeface="Times New Roman"/>
        </a:defRPr>
      </a:lvl1pPr>
      <a:lvl2pPr marL="742950" indent="-285750" algn="l" rtl="0" eaLnBrk="0" fontAlgn="base" hangingPunct="0">
        <a:spcBef>
          <a:spcPct val="20000"/>
        </a:spcBef>
        <a:spcAft>
          <a:spcPct val="0"/>
        </a:spcAft>
        <a:buClr>
          <a:srgbClr val="C75B12"/>
        </a:buClr>
        <a:buSzPct val="100000"/>
        <a:buFont typeface="Arial" panose="020B0604020202020204" pitchFamily="34" charset="0"/>
        <a:buChar char="•"/>
        <a:defRPr sz="2400" kern="1200">
          <a:solidFill>
            <a:schemeClr val="tx1"/>
          </a:solidFill>
          <a:latin typeface="Times New Roman"/>
          <a:ea typeface="ＭＳ Ｐゴシック" charset="0"/>
          <a:cs typeface="Times New Roman"/>
        </a:defRPr>
      </a:lvl2pPr>
      <a:lvl3pPr marL="1143000" indent="-228600" algn="l" rtl="0" eaLnBrk="0" fontAlgn="base" hangingPunct="0">
        <a:spcBef>
          <a:spcPct val="20000"/>
        </a:spcBef>
        <a:spcAft>
          <a:spcPct val="0"/>
        </a:spcAft>
        <a:buClr>
          <a:srgbClr val="C75B12"/>
        </a:buClr>
        <a:buSzPct val="100000"/>
        <a:buFont typeface="Arial" panose="020B0604020202020204" pitchFamily="34" charset="0"/>
        <a:buChar char="•"/>
        <a:defRPr sz="2000" kern="1200">
          <a:solidFill>
            <a:schemeClr val="tx1"/>
          </a:solidFill>
          <a:latin typeface="Times New Roman"/>
          <a:ea typeface="ＭＳ Ｐゴシック" charset="0"/>
          <a:cs typeface="Times New Roman"/>
        </a:defRPr>
      </a:lvl3pPr>
      <a:lvl4pPr marL="1600200" indent="-228600" algn="l" rtl="0" eaLnBrk="0" fontAlgn="base" hangingPunct="0">
        <a:spcBef>
          <a:spcPct val="20000"/>
        </a:spcBef>
        <a:spcAft>
          <a:spcPct val="0"/>
        </a:spcAft>
        <a:buClr>
          <a:srgbClr val="C75B12"/>
        </a:buClr>
        <a:buSzPct val="100000"/>
        <a:buFont typeface="Arial" panose="020B0604020202020204" pitchFamily="34" charset="0"/>
        <a:buChar char="•"/>
        <a:defRPr sz="2000" kern="1200">
          <a:solidFill>
            <a:schemeClr val="tx1"/>
          </a:solidFill>
          <a:latin typeface="Times New Roman"/>
          <a:ea typeface="ＭＳ Ｐゴシック" charset="0"/>
          <a:cs typeface="Times New Roman"/>
        </a:defRPr>
      </a:lvl4pPr>
      <a:lvl5pPr marL="2057400" indent="-228600" algn="l" rtl="0" eaLnBrk="0" fontAlgn="base" hangingPunct="0">
        <a:spcBef>
          <a:spcPct val="20000"/>
        </a:spcBef>
        <a:spcAft>
          <a:spcPct val="0"/>
        </a:spcAft>
        <a:buClr>
          <a:srgbClr val="C75B12"/>
        </a:buClr>
        <a:buSzPct val="100000"/>
        <a:buFont typeface="Arial" panose="020B0604020202020204" pitchFamily="34" charset="0"/>
        <a:buChar char="•"/>
        <a:defRPr sz="2000" kern="1200">
          <a:solidFill>
            <a:schemeClr val="tx1"/>
          </a:solidFill>
          <a:latin typeface="Times New Roman"/>
          <a:ea typeface="ＭＳ Ｐゴシック" charset="0"/>
          <a:cs typeface="Times New Roman"/>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ideo" Target="NULL" TargetMode="External"/><Relationship Id="rId5" Type="http://schemas.openxmlformats.org/officeDocument/2006/relationships/image" Target="../media/image2.png"/><Relationship Id="rId4" Type="http://schemas.microsoft.com/office/2007/relationships/media" Target="../media/media1.m4a"/></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ideo" Target="NULL" TargetMode="External"/><Relationship Id="rId5" Type="http://schemas.openxmlformats.org/officeDocument/2006/relationships/image" Target="../media/image2.png"/><Relationship Id="rId4" Type="http://schemas.microsoft.com/office/2007/relationships/media" Target="../media/media2.m4a"/></Relationships>
</file>

<file path=ppt/slides/_rels/slide3.xml.rels><?xml version="1.0" encoding="UTF-8" standalone="yes"?>
<Relationships xmlns="http://schemas.openxmlformats.org/package/2006/relationships"><Relationship Id="rId3" Type="http://schemas.openxmlformats.org/officeDocument/2006/relationships/hyperlink" Target="https://research.stlouisfed.org/fred2/series/GDPC96/"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media.pearsoncmg.com/ph/bp/bp_hubbard_econ_5/sectionvid/section1901.html" TargetMode="External"/><Relationship Id="rId5" Type="http://schemas.openxmlformats.org/officeDocument/2006/relationships/hyperlink" Target="https://youtu.be/kYd51YutYqo" TargetMode="External"/><Relationship Id="rId4" Type="http://schemas.openxmlformats.org/officeDocument/2006/relationships/hyperlink" Target="http://media.pearsoncmg.com/ph/bp/bp_hubbard_econ_5/sectionvid/section2101.html"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media.pearsoncmg.com/ph/bp/bp_hubbard_econ_5/sectionvid/section2001.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data.bls.gov/pdq/SurveyOutputServlet" TargetMode="External"/><Relationship Id="rId5" Type="http://schemas.openxmlformats.org/officeDocument/2006/relationships/hyperlink" Target="http://data.bls.gov/timeseries/CUSR0000SA0?output_view=pct_1mth" TargetMode="External"/><Relationship Id="rId4" Type="http://schemas.openxmlformats.org/officeDocument/2006/relationships/hyperlink" Target="http://media.pearsoncmg.com/ph/bp/bp_hubbard_econ_5/sectionvid/section2004.html"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research.stlouisfed.org/fred2/series/DF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media.pearsoncmg.com/ph/bp/bp_hubbard_econ_5/sectionvid/section2603.html" TargetMode="External"/><Relationship Id="rId5" Type="http://schemas.openxmlformats.org/officeDocument/2006/relationships/hyperlink" Target="https://research.stlouisfed.org/fred2/series/MPRIME" TargetMode="External"/><Relationship Id="rId4" Type="http://schemas.openxmlformats.org/officeDocument/2006/relationships/hyperlink" Target="https://research.stlouisfed.org/fred2/series/GS3"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BUKcy6kqtgE"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3"/>
          <p:cNvSpPr>
            <a:spLocks noGrp="1"/>
          </p:cNvSpPr>
          <p:nvPr>
            <p:ph type="ctrTitle"/>
          </p:nvPr>
        </p:nvSpPr>
        <p:spPr/>
        <p:txBody>
          <a:bodyPr/>
          <a:lstStyle/>
          <a:p>
            <a:pPr algn="l" eaLnBrk="1" hangingPunct="1"/>
            <a:r>
              <a:rPr lang="en-US" altLang="en-US" sz="3200">
                <a:latin typeface="Arial" panose="020B0604020202020204" pitchFamily="34" charset="0"/>
                <a:ea typeface="ＭＳ Ｐゴシック" panose="020B0600070205080204" pitchFamily="34" charset="-128"/>
                <a:cs typeface="Arial" panose="020B0604020202020204" pitchFamily="34" charset="0"/>
              </a:rPr>
              <a:t>Presentation Title</a:t>
            </a:r>
          </a:p>
        </p:txBody>
      </p:sp>
      <p:sp>
        <p:nvSpPr>
          <p:cNvPr id="5" name="Subtitle 4"/>
          <p:cNvSpPr>
            <a:spLocks noGrp="1"/>
          </p:cNvSpPr>
          <p:nvPr>
            <p:ph type="subTitle" idx="1"/>
          </p:nvPr>
        </p:nvSpPr>
        <p:spPr/>
        <p:txBody>
          <a:bodyPr rtlCol="0"/>
          <a:lstStyle/>
          <a:p>
            <a:pPr>
              <a:buFont typeface="Arial" charset="0"/>
              <a:buNone/>
              <a:defRPr/>
            </a:pPr>
            <a:r>
              <a:rPr lang="en-US" sz="2400" dirty="0">
                <a:cs typeface="+mn-cs"/>
              </a:rPr>
              <a:t>Your Name</a:t>
            </a:r>
          </a:p>
          <a:p>
            <a:pPr>
              <a:buFont typeface="Arial" charset="0"/>
              <a:buNone/>
              <a:defRPr/>
            </a:pPr>
            <a:r>
              <a:rPr lang="en-US" sz="2400" dirty="0">
                <a:cs typeface="+mn-cs"/>
              </a:rPr>
              <a:t>ECO 202</a:t>
            </a:r>
          </a:p>
          <a:p>
            <a:pPr>
              <a:buFont typeface="Arial" charset="0"/>
              <a:buNone/>
              <a:defRPr/>
            </a:pPr>
            <a:r>
              <a:rPr lang="en-US" sz="2400" dirty="0">
                <a:cs typeface="+mn-cs"/>
              </a:rPr>
              <a:t>Milestone One</a:t>
            </a:r>
          </a:p>
          <a:p>
            <a:pPr eaLnBrk="1" fontAlgn="auto" hangingPunct="1">
              <a:spcAft>
                <a:spcPts val="0"/>
              </a:spcAft>
              <a:defRPr/>
            </a:pPr>
            <a:endParaRPr lang="en-US" dirty="0">
              <a:ea typeface="+mn-ea"/>
              <a:cs typeface="+mn-cs"/>
            </a:endParaRPr>
          </a:p>
        </p:txBody>
      </p:sp>
      <p:sp>
        <p:nvSpPr>
          <p:cNvPr id="4100" name="TextBox 7"/>
          <p:cNvSpPr txBox="1">
            <a:spLocks noChangeArrowheads="1"/>
          </p:cNvSpPr>
          <p:nvPr/>
        </p:nvSpPr>
        <p:spPr bwMode="auto">
          <a:xfrm>
            <a:off x="1903413" y="6532563"/>
            <a:ext cx="18415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2pPr>
            <a:lvl3pPr marL="11430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3pPr>
            <a:lvl4pPr marL="16002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4pPr>
            <a:lvl5pPr marL="20574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9pPr>
          </a:lstStyle>
          <a:p>
            <a:pPr fontAlgn="base">
              <a:spcBef>
                <a:spcPct val="0"/>
              </a:spcBef>
              <a:spcAft>
                <a:spcPct val="0"/>
              </a:spcAft>
              <a:buClrTx/>
              <a:buSzTx/>
              <a:buFontTx/>
              <a:buNone/>
            </a:pPr>
            <a:endParaRPr lang="en-US" altLang="en-US" sz="1800">
              <a:solidFill>
                <a:prstClr val="black"/>
              </a:solidFill>
              <a:latin typeface="Arial" panose="020B0604020202020204" pitchFamily="34" charset="0"/>
            </a:endParaRPr>
          </a:p>
        </p:txBody>
      </p:sp>
      <p:pic>
        <p:nvPicPr>
          <p:cNvPr id="2" name="Audio 1">
            <a:hlinkClick r:id="" action="ppaction://media"/>
          </p:cNvPr>
          <p:cNvPicPr>
            <a:picLocks noChangeAspect="1"/>
          </p:cNvPicPr>
          <p:nvPr>
            <a:videoFile r:link="rId1"/>
            <p:extLst>
              <p:ext uri="{DAA4B4D4-6D71-4841-9C94-3DE7FCFB9230}">
                <p14:media xmlns:p14="http://schemas.microsoft.com/office/powerpoint/2010/main" xmlns="" r:embed="rId4"/>
              </p:ext>
            </p:extLst>
          </p:nvPr>
        </p:nvPicPr>
        <p:blipFill>
          <a:blip r:embed="rId5" cstate="print"/>
          <a:stretch>
            <a:fillRect/>
          </a:stretch>
        </p:blipFill>
        <p:spPr>
          <a:xfrm>
            <a:off x="11552238" y="6218238"/>
            <a:ext cx="487362" cy="487362"/>
          </a:xfrm>
          <a:prstGeom prst="rect">
            <a:avLst/>
          </a:prstGeom>
        </p:spPr>
      </p:pic>
    </p:spTree>
    <p:extLst>
      <p:ext uri="{BB962C8B-B14F-4D97-AF65-F5344CB8AC3E}">
        <p14:creationId xmlns:p14="http://schemas.microsoft.com/office/powerpoint/2010/main" xmlns="" val="850032936"/>
      </p:ext>
    </p:extLst>
  </p:cSld>
  <p:clrMapOvr>
    <a:masterClrMapping/>
  </p:clrMapOvr>
  <mc:AlternateContent xmlns:mc="http://schemas.openxmlformats.org/markup-compatibility/2006">
    <mc:Choice xmlns:p14="http://schemas.microsoft.com/office/powerpoint/2010/main" xmlns="" Requires="p14">
      <p:transition spd="slow" p14:dur="2000" advTm="8946"/>
    </mc:Choice>
    <mc:Fallback>
      <p:transition spd="slow" advTm="89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7" fill="hold" display="0">
                  <p:stCondLst>
                    <p:cond delay="indefinite"/>
                  </p:stCondLst>
                  <p:endCondLst>
                    <p:cond evt="onStopAudio" delay="0">
                      <p:tgtEl>
                        <p:sldTgt/>
                      </p:tgtEl>
                    </p:cond>
                  </p:endCondLst>
                </p:cTn>
                <p:tgtEl>
                  <p:spTgt spid="2"/>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ea typeface="+mj-ea"/>
                <a:cs typeface="+mj-cs"/>
              </a:rPr>
              <a:t>Ten-Year Period of U.S. Economic History Overview</a:t>
            </a:r>
            <a:endParaRPr lang="en-US" dirty="0">
              <a:cs typeface="+mj-cs"/>
            </a:endParaRPr>
          </a:p>
        </p:txBody>
      </p:sp>
      <p:sp>
        <p:nvSpPr>
          <p:cNvPr id="6147" name="Content Placeholder 2"/>
          <p:cNvSpPr>
            <a:spLocks noGrp="1"/>
          </p:cNvSpPr>
          <p:nvPr>
            <p:ph idx="1"/>
          </p:nvPr>
        </p:nvSpPr>
        <p:spPr/>
        <p:txBody>
          <a:bodyPr/>
          <a:lstStyle/>
          <a:p>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This slide should include a brief overview of the 10-year period between 1950 and today that you chose for this presentation.</a:t>
            </a:r>
          </a:p>
          <a:p>
            <a:endParaRPr lang="en-US" altLang="en-US" dirty="0">
              <a:latin typeface="Frank Goth ECd" pitchFamily="34" charset="0"/>
              <a:ea typeface="ＭＳ Ｐゴシック" panose="020B0600070205080204" pitchFamily="34" charset="-128"/>
              <a:cs typeface="Times New Roman" panose="02020603050405020304" pitchFamily="18" charset="0"/>
            </a:endParaRPr>
          </a:p>
        </p:txBody>
      </p:sp>
      <p:pic>
        <p:nvPicPr>
          <p:cNvPr id="3" name="Audio 2">
            <a:hlinkClick r:id="" action="ppaction://media"/>
          </p:cNvPr>
          <p:cNvPicPr>
            <a:picLocks noChangeAspect="1"/>
          </p:cNvPicPr>
          <p:nvPr>
            <a:videoFile r:link="rId1"/>
            <p:extLst>
              <p:ext uri="{DAA4B4D4-6D71-4841-9C94-3DE7FCFB9230}">
                <p14:media xmlns:p14="http://schemas.microsoft.com/office/powerpoint/2010/main" xmlns="" r:embed="rId4"/>
              </p:ext>
            </p:extLst>
          </p:nvPr>
        </p:nvPicPr>
        <p:blipFill>
          <a:blip r:embed="rId5" cstate="print"/>
          <a:stretch>
            <a:fillRect/>
          </a:stretch>
        </p:blipFill>
        <p:spPr>
          <a:xfrm>
            <a:off x="11552238" y="6218238"/>
            <a:ext cx="487362" cy="487362"/>
          </a:xfrm>
          <a:prstGeom prst="rect">
            <a:avLst/>
          </a:prstGeom>
        </p:spPr>
      </p:pic>
    </p:spTree>
    <p:extLst>
      <p:ext uri="{BB962C8B-B14F-4D97-AF65-F5344CB8AC3E}">
        <p14:creationId xmlns:p14="http://schemas.microsoft.com/office/powerpoint/2010/main" xmlns="" val="2033067538"/>
      </p:ext>
    </p:extLst>
  </p:cSld>
  <p:clrMapOvr>
    <a:masterClrMapping/>
  </p:clrMapOvr>
  <mc:AlternateContent xmlns:mc="http://schemas.openxmlformats.org/markup-compatibility/2006">
    <mc:Choice xmlns:p14="http://schemas.microsoft.com/office/powerpoint/2010/main" xmlns="" Requires="p14">
      <p:transition spd="slow" p14:dur="2000" advTm="1339"/>
    </mc:Choice>
    <mc:Fallback>
      <p:transition spd="slow" advTm="13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7" fill="hold" display="0">
                  <p:stCondLst>
                    <p:cond delay="indefinite"/>
                  </p:stCondLst>
                  <p:endCondLst>
                    <p:cond evt="onStopAudio" delay="0">
                      <p:tgtEl>
                        <p:sldTgt/>
                      </p:tgtEl>
                    </p:cond>
                  </p:endCondLst>
                </p:cTn>
                <p:tgtEl>
                  <p:spTgt spid="3"/>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GDP (1–2 slides)</a:t>
            </a:r>
          </a:p>
        </p:txBody>
      </p:sp>
      <p:sp>
        <p:nvSpPr>
          <p:cNvPr id="8195" name="Content Placeholder 2"/>
          <p:cNvSpPr>
            <a:spLocks noGrp="1"/>
          </p:cNvSpPr>
          <p:nvPr>
            <p:ph idx="1"/>
          </p:nvPr>
        </p:nvSpPr>
        <p:spPr>
          <a:xfrm>
            <a:off x="1600200" y="1295401"/>
            <a:ext cx="8763000" cy="4525963"/>
          </a:xfrm>
        </p:spPr>
        <p:txBody>
          <a:bodyPr/>
          <a:lstStyle/>
          <a:p>
            <a:pPr lvl="1"/>
            <a:r>
              <a:rPr lang="en-US" altLang="en-US" sz="2000" dirty="0">
                <a:latin typeface="Times New Roman" panose="02020603050405020304" pitchFamily="18" charset="0"/>
                <a:ea typeface="ＭＳ Ｐゴシック" panose="020B0600070205080204" pitchFamily="34" charset="-128"/>
                <a:cs typeface="Times New Roman" panose="02020603050405020304" pitchFamily="18" charset="0"/>
              </a:rPr>
              <a:t>Gross Domestic Product (GDP) and Growth</a:t>
            </a:r>
          </a:p>
          <a:p>
            <a:pPr lvl="2"/>
            <a:r>
              <a:rPr lang="en-US" altLang="en-US" sz="1800" dirty="0">
                <a:latin typeface="Times New Roman" panose="02020603050405020304" pitchFamily="18" charset="0"/>
                <a:ea typeface="ＭＳ Ｐゴシック" panose="020B0600070205080204" pitchFamily="34" charset="-128"/>
                <a:cs typeface="Times New Roman" panose="02020603050405020304" pitchFamily="18" charset="0"/>
              </a:rPr>
              <a:t>Show a graph of real GDP growth rates for each year of your decade and highlight significant changes in growth rates, such as dips or negative growth (recession) or booms (economic expansion)</a:t>
            </a:r>
          </a:p>
          <a:p>
            <a:pPr lvl="2"/>
            <a:r>
              <a:rPr lang="en-US" altLang="en-US" sz="1800" dirty="0">
                <a:latin typeface="Times New Roman" panose="02020603050405020304" pitchFamily="18" charset="0"/>
                <a:ea typeface="ＭＳ Ｐゴシック" panose="020B0600070205080204" pitchFamily="34" charset="-128"/>
                <a:cs typeface="Times New Roman" panose="02020603050405020304" pitchFamily="18" charset="0"/>
              </a:rPr>
              <a:t>Real GDP data can be found </a:t>
            </a:r>
            <a:r>
              <a:rPr lang="en-US" altLang="en-US" sz="1800" dirty="0">
                <a:latin typeface="Times New Roman" panose="02020603050405020304" pitchFamily="18" charset="0"/>
                <a:ea typeface="ＭＳ Ｐゴシック" panose="020B0600070205080204" pitchFamily="34" charset="-128"/>
                <a:cs typeface="Times New Roman" panose="02020603050405020304" pitchFamily="18" charset="0"/>
                <a:hlinkClick r:id="rId3"/>
              </a:rPr>
              <a:t>here</a:t>
            </a:r>
            <a:r>
              <a:rPr lang="en-US" altLang="en-US" sz="1800" dirty="0">
                <a:latin typeface="Times New Roman" panose="02020603050405020304" pitchFamily="18" charset="0"/>
                <a:ea typeface="ＭＳ Ｐゴシック" panose="020B0600070205080204" pitchFamily="34" charset="-128"/>
                <a:cs typeface="Times New Roman" panose="02020603050405020304" pitchFamily="18" charset="0"/>
              </a:rPr>
              <a:t> at FRED, the research database of the St. Louis Federal Reserve – adjust the data to your 10 year period and use these numbers to </a:t>
            </a:r>
            <a:r>
              <a:rPr lang="en-US" altLang="en-US" sz="1800" dirty="0">
                <a:latin typeface="Times New Roman" panose="02020603050405020304" pitchFamily="18" charset="0"/>
                <a:ea typeface="ＭＳ Ｐゴシック" panose="020B0600070205080204" pitchFamily="34" charset="-128"/>
                <a:cs typeface="Times New Roman" panose="02020603050405020304" pitchFamily="18" charset="0"/>
                <a:hlinkClick r:id="rId4"/>
              </a:rPr>
              <a:t>calculate the growth rate </a:t>
            </a:r>
            <a:endParaRPr lang="en-US" altLang="en-US" sz="1800" dirty="0">
              <a:latin typeface="Times New Roman" panose="02020603050405020304" pitchFamily="18" charset="0"/>
              <a:ea typeface="ＭＳ Ｐゴシック" panose="020B0600070205080204" pitchFamily="34" charset="-128"/>
              <a:cs typeface="Times New Roman" panose="02020603050405020304" pitchFamily="18" charset="0"/>
            </a:endParaRPr>
          </a:p>
          <a:p>
            <a:pPr lvl="2"/>
            <a:r>
              <a:rPr lang="en-US" altLang="en-US" sz="1800" dirty="0">
                <a:latin typeface="Times New Roman" panose="02020603050405020304" pitchFamily="18" charset="0"/>
                <a:ea typeface="ＭＳ Ｐゴシック" panose="020B0600070205080204" pitchFamily="34" charset="-128"/>
                <a:cs typeface="Times New Roman" panose="02020603050405020304" pitchFamily="18" charset="0"/>
              </a:rPr>
              <a:t>Here is a </a:t>
            </a:r>
            <a:r>
              <a:rPr lang="en-US" altLang="en-US" sz="1800" dirty="0">
                <a:latin typeface="Times New Roman" panose="02020603050405020304" pitchFamily="18" charset="0"/>
                <a:ea typeface="ＭＳ Ｐゴシック" panose="020B0600070205080204" pitchFamily="34" charset="-128"/>
                <a:cs typeface="Times New Roman" panose="02020603050405020304" pitchFamily="18" charset="0"/>
                <a:hlinkClick r:id="rId5"/>
              </a:rPr>
              <a:t>video</a:t>
            </a:r>
            <a:r>
              <a:rPr lang="en-US" altLang="en-US" sz="1800" dirty="0">
                <a:latin typeface="Times New Roman" panose="02020603050405020304" pitchFamily="18" charset="0"/>
                <a:ea typeface="ＭＳ Ｐゴシック" panose="020B0600070205080204" pitchFamily="34" charset="-128"/>
                <a:cs typeface="Times New Roman" panose="02020603050405020304" pitchFamily="18" charset="0"/>
              </a:rPr>
              <a:t> to introduce you to using the FRED site</a:t>
            </a:r>
          </a:p>
          <a:p>
            <a:pPr lvl="1"/>
            <a:r>
              <a:rPr lang="en-US" altLang="en-US" sz="2000" dirty="0">
                <a:latin typeface="Times New Roman" panose="02020603050405020304" pitchFamily="18" charset="0"/>
                <a:ea typeface="ＭＳ Ｐゴシック" panose="020B0600070205080204" pitchFamily="34" charset="-128"/>
                <a:cs typeface="Times New Roman" panose="02020603050405020304" pitchFamily="18" charset="0"/>
              </a:rPr>
              <a:t>Choose two or three of the most relevant events from this time period that impacted the U.S. economy. Apply specific models developed throughout the course to demonstrate how these events influenced national output during this time period. </a:t>
            </a:r>
          </a:p>
          <a:p>
            <a:pPr lvl="2"/>
            <a:r>
              <a:rPr lang="en-US" altLang="en-US" sz="1800" dirty="0">
                <a:latin typeface="Times New Roman" panose="02020603050405020304" pitchFamily="18" charset="0"/>
                <a:ea typeface="ＭＳ Ｐゴシック" panose="020B0600070205080204" pitchFamily="34" charset="-128"/>
                <a:cs typeface="Times New Roman" panose="02020603050405020304" pitchFamily="18" charset="0"/>
              </a:rPr>
              <a:t>You can use the </a:t>
            </a:r>
            <a:r>
              <a:rPr lang="en-US" altLang="en-US" sz="1800" dirty="0">
                <a:latin typeface="Times New Roman" panose="02020603050405020304" pitchFamily="18" charset="0"/>
                <a:ea typeface="ＭＳ Ｐゴシック" panose="020B0600070205080204" pitchFamily="34" charset="-128"/>
                <a:cs typeface="Times New Roman" panose="02020603050405020304" pitchFamily="18" charset="0"/>
                <a:hlinkClick r:id="rId6"/>
              </a:rPr>
              <a:t>GDP formula</a:t>
            </a:r>
            <a:r>
              <a:rPr lang="en-US" altLang="en-US" sz="1800" dirty="0">
                <a:latin typeface="Times New Roman" panose="02020603050405020304" pitchFamily="18" charset="0"/>
                <a:ea typeface="ＭＳ Ｐゴシック" panose="020B0600070205080204" pitchFamily="34" charset="-128"/>
                <a:cs typeface="Times New Roman" panose="02020603050405020304" pitchFamily="18" charset="0"/>
              </a:rPr>
              <a:t> to explain how an event impacted GDP growth.  For instance, if there was large increase in military spending because of a war, we would expect to see an increase in GDP. </a:t>
            </a:r>
          </a:p>
          <a:p>
            <a:pPr lvl="2"/>
            <a:r>
              <a:rPr lang="en-US" altLang="en-US" sz="1800" dirty="0">
                <a:latin typeface="Times New Roman" panose="02020603050405020304" pitchFamily="18" charset="0"/>
                <a:ea typeface="ＭＳ Ｐゴシック" panose="020B0600070205080204" pitchFamily="34" charset="-128"/>
                <a:cs typeface="Times New Roman" panose="02020603050405020304" pitchFamily="18" charset="0"/>
              </a:rPr>
              <a:t>Be sure the connections you make are supported by the data you present.</a:t>
            </a:r>
            <a:endParaRPr lang="en-US" altLang="en-US" sz="1800" dirty="0">
              <a:latin typeface="Frank Goth ECd" pitchFamily="34" charset="0"/>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xmlns="" val="2702871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ea typeface="+mj-ea"/>
                <a:cs typeface="+mj-cs"/>
              </a:rPr>
              <a:t>Unemployment and Inflation (1–2 slides)</a:t>
            </a:r>
            <a:endParaRPr lang="en-US" dirty="0">
              <a:cs typeface="+mj-cs"/>
            </a:endParaRPr>
          </a:p>
        </p:txBody>
      </p:sp>
      <p:sp>
        <p:nvSpPr>
          <p:cNvPr id="3" name="Content Placeholder 2"/>
          <p:cNvSpPr>
            <a:spLocks noGrp="1"/>
          </p:cNvSpPr>
          <p:nvPr>
            <p:ph idx="1"/>
          </p:nvPr>
        </p:nvSpPr>
        <p:spPr>
          <a:xfrm>
            <a:off x="1981200" y="1371601"/>
            <a:ext cx="8229600" cy="4525963"/>
          </a:xfrm>
        </p:spPr>
        <p:txBody>
          <a:bodyPr/>
          <a:lstStyle/>
          <a:p>
            <a:pPr marL="342900" lvl="2" indent="-342900">
              <a:buFont typeface="Arial" charset="0"/>
              <a:buChar char="•"/>
              <a:defRPr/>
            </a:pPr>
            <a:r>
              <a:rPr lang="en-US" dirty="0"/>
              <a:t>Analyze </a:t>
            </a:r>
            <a:r>
              <a:rPr lang="en-US" dirty="0">
                <a:hlinkClick r:id="rId3"/>
              </a:rPr>
              <a:t>unemployment</a:t>
            </a:r>
            <a:r>
              <a:rPr lang="en-US" dirty="0"/>
              <a:t> and </a:t>
            </a:r>
            <a:r>
              <a:rPr lang="en-US" dirty="0">
                <a:hlinkClick r:id="rId4"/>
              </a:rPr>
              <a:t>inflation</a:t>
            </a:r>
            <a:r>
              <a:rPr lang="en-US" dirty="0"/>
              <a:t> data as to their relation to output and growth, using macroeconomic principles and models to explain their effect.</a:t>
            </a:r>
          </a:p>
          <a:p>
            <a:pPr marL="800100" lvl="3" indent="-342900">
              <a:buFont typeface="Arial" charset="0"/>
              <a:buChar char="•"/>
              <a:defRPr/>
            </a:pPr>
            <a:r>
              <a:rPr lang="en-US" sz="1800" dirty="0"/>
              <a:t>Show graphs of both annual inflation rates and annual unemployment rates throughout your decade. </a:t>
            </a:r>
          </a:p>
          <a:p>
            <a:pPr marL="1257300" lvl="4" indent="-342900">
              <a:buFont typeface="Arial" charset="0"/>
              <a:buChar char="•"/>
              <a:defRPr/>
            </a:pPr>
            <a:r>
              <a:rPr lang="en-US" sz="1800" dirty="0"/>
              <a:t>Find data on inflation rates </a:t>
            </a:r>
            <a:r>
              <a:rPr lang="en-US" sz="1800" dirty="0">
                <a:hlinkClick r:id="rId5"/>
              </a:rPr>
              <a:t>here</a:t>
            </a:r>
            <a:endParaRPr lang="en-US" sz="1800" dirty="0"/>
          </a:p>
          <a:p>
            <a:pPr marL="1257300" lvl="4" indent="-342900">
              <a:buFont typeface="Arial" charset="0"/>
              <a:buChar char="•"/>
              <a:defRPr/>
            </a:pPr>
            <a:r>
              <a:rPr lang="en-US" sz="1800" dirty="0"/>
              <a:t>Find data on unemployment </a:t>
            </a:r>
            <a:r>
              <a:rPr lang="en-US" sz="1800" dirty="0">
                <a:hlinkClick r:id="rId6"/>
              </a:rPr>
              <a:t>here</a:t>
            </a:r>
            <a:endParaRPr lang="en-US" sz="1800" dirty="0"/>
          </a:p>
          <a:p>
            <a:pPr marL="800100" lvl="3" indent="-342900">
              <a:buFont typeface="Arial" charset="0"/>
              <a:buChar char="•"/>
              <a:defRPr/>
            </a:pPr>
            <a:r>
              <a:rPr lang="en-US" sz="1800" dirty="0"/>
              <a:t>Explain how inflation and unemployment are calculated for the data presented</a:t>
            </a:r>
          </a:p>
          <a:p>
            <a:pPr marL="800100" lvl="3" indent="-342900">
              <a:buFont typeface="Arial" charset="0"/>
              <a:buChar char="•"/>
              <a:defRPr/>
            </a:pPr>
            <a:r>
              <a:rPr lang="en-US" sz="1800" dirty="0"/>
              <a:t>Discuss how changes in both are related to changes in GDP growth</a:t>
            </a:r>
          </a:p>
          <a:p>
            <a:pPr marL="342900" lvl="2" indent="-342900">
              <a:buFont typeface="Arial" charset="0"/>
              <a:buChar char="•"/>
              <a:defRPr/>
            </a:pPr>
            <a:r>
              <a:rPr lang="en-US" dirty="0"/>
              <a:t>Apply specific models developed throughout the course to demonstrate how the previously selected events influenced both unemployment and inflation during this time period. </a:t>
            </a:r>
          </a:p>
          <a:p>
            <a:pPr marL="800100" lvl="3" indent="-342900">
              <a:buFont typeface="Arial" charset="0"/>
              <a:buChar char="•"/>
              <a:defRPr/>
            </a:pPr>
            <a:r>
              <a:rPr lang="en-US" sz="1800" dirty="0"/>
              <a:t>Discuss how the events impacted both economic indicators</a:t>
            </a:r>
          </a:p>
          <a:p>
            <a:pPr marL="800100" lvl="3" indent="-342900">
              <a:buFont typeface="Arial" charset="0"/>
              <a:buChar char="•"/>
              <a:defRPr/>
            </a:pPr>
            <a:r>
              <a:rPr lang="en-US" sz="1800" dirty="0"/>
              <a:t>For the final draft, look to include our AD-AS model to illustrate how events led the changes observed in both</a:t>
            </a:r>
          </a:p>
          <a:p>
            <a:pPr marL="457200" lvl="3" indent="0">
              <a:buNone/>
              <a:defRPr/>
            </a:pPr>
            <a:endParaRPr lang="en-US" sz="1800" dirty="0">
              <a:cs typeface="+mn-cs"/>
            </a:endParaRPr>
          </a:p>
        </p:txBody>
      </p:sp>
    </p:spTree>
    <p:extLst>
      <p:ext uri="{BB962C8B-B14F-4D97-AF65-F5344CB8AC3E}">
        <p14:creationId xmlns:p14="http://schemas.microsoft.com/office/powerpoint/2010/main" xmlns="" val="2751479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ea typeface="+mj-ea"/>
                <a:cs typeface="+mj-cs"/>
              </a:rPr>
              <a:t>Interest Rates (1–2 slides)</a:t>
            </a:r>
            <a:endParaRPr lang="en-US" dirty="0">
              <a:cs typeface="+mj-cs"/>
            </a:endParaRPr>
          </a:p>
        </p:txBody>
      </p:sp>
      <p:sp>
        <p:nvSpPr>
          <p:cNvPr id="3" name="Content Placeholder 2"/>
          <p:cNvSpPr>
            <a:spLocks noGrp="1"/>
          </p:cNvSpPr>
          <p:nvPr>
            <p:ph idx="1"/>
          </p:nvPr>
        </p:nvSpPr>
        <p:spPr>
          <a:xfrm>
            <a:off x="1905000" y="1295401"/>
            <a:ext cx="8610600" cy="4525963"/>
          </a:xfrm>
        </p:spPr>
        <p:txBody>
          <a:bodyPr/>
          <a:lstStyle/>
          <a:p>
            <a:pPr marL="0" indent="0" eaLnBrk="1" fontAlgn="auto" hangingPunct="1">
              <a:spcAft>
                <a:spcPts val="0"/>
              </a:spcAft>
              <a:buClrTx/>
              <a:buSzTx/>
              <a:buNone/>
              <a:defRPr/>
            </a:pPr>
            <a:r>
              <a:rPr lang="en-US" dirty="0"/>
              <a:t>Analyze interest rate fluctuations throughout this time period and their effects on other aspects of the economy.</a:t>
            </a:r>
          </a:p>
          <a:p>
            <a:pPr eaLnBrk="1" fontAlgn="auto" hangingPunct="1">
              <a:spcAft>
                <a:spcPts val="0"/>
              </a:spcAft>
              <a:buClrTx/>
              <a:buSzTx/>
              <a:defRPr/>
            </a:pPr>
            <a:r>
              <a:rPr lang="en-US" sz="2000" dirty="0"/>
              <a:t>Show graph of interest rates during your time period – there are different rate to choose from, like the </a:t>
            </a:r>
            <a:r>
              <a:rPr lang="en-US" sz="2000" dirty="0">
                <a:hlinkClick r:id="rId3"/>
              </a:rPr>
              <a:t>Federal Funds Rate</a:t>
            </a:r>
            <a:r>
              <a:rPr lang="en-US" sz="2000" dirty="0"/>
              <a:t>, the </a:t>
            </a:r>
            <a:r>
              <a:rPr lang="en-US" sz="2000" dirty="0">
                <a:hlinkClick r:id="rId4"/>
              </a:rPr>
              <a:t>3-Month Treasury Rate</a:t>
            </a:r>
            <a:r>
              <a:rPr lang="en-US" sz="2000" dirty="0"/>
              <a:t> or the </a:t>
            </a:r>
            <a:r>
              <a:rPr lang="en-US" sz="2000" dirty="0">
                <a:hlinkClick r:id="rId5"/>
              </a:rPr>
              <a:t>Bank Prime Loan Rate</a:t>
            </a:r>
            <a:r>
              <a:rPr lang="en-US" sz="2000" dirty="0"/>
              <a:t> which will each give a sense of the level of interest rates and the trend throughout the decade</a:t>
            </a:r>
          </a:p>
          <a:p>
            <a:pPr eaLnBrk="1" fontAlgn="auto" hangingPunct="1">
              <a:spcAft>
                <a:spcPts val="0"/>
              </a:spcAft>
              <a:buClrTx/>
              <a:buSzTx/>
              <a:defRPr/>
            </a:pPr>
            <a:r>
              <a:rPr lang="en-US" sz="2000" dirty="0"/>
              <a:t>Then discuss the following:</a:t>
            </a:r>
          </a:p>
          <a:p>
            <a:pPr lvl="1" eaLnBrk="1" fontAlgn="auto" hangingPunct="1">
              <a:spcAft>
                <a:spcPts val="0"/>
              </a:spcAft>
              <a:buClrTx/>
              <a:buSzTx/>
              <a:defRPr/>
            </a:pPr>
            <a:r>
              <a:rPr lang="en-US" sz="2000" dirty="0"/>
              <a:t>How would these fluctuations affect/be affected by inflation? </a:t>
            </a:r>
          </a:p>
          <a:p>
            <a:pPr lvl="1" eaLnBrk="1" fontAlgn="auto" hangingPunct="1">
              <a:spcAft>
                <a:spcPts val="0"/>
              </a:spcAft>
              <a:buClrTx/>
              <a:buSzTx/>
              <a:defRPr/>
            </a:pPr>
            <a:r>
              <a:rPr lang="en-US" sz="2000" dirty="0"/>
              <a:t>Would investments and foreign trade rates increase or decrease? </a:t>
            </a:r>
          </a:p>
          <a:p>
            <a:pPr lvl="1" eaLnBrk="1" fontAlgn="auto" hangingPunct="1">
              <a:spcAft>
                <a:spcPts val="0"/>
              </a:spcAft>
              <a:buClrTx/>
              <a:buSzTx/>
              <a:defRPr/>
            </a:pPr>
            <a:r>
              <a:rPr lang="en-US" sz="2000" dirty="0"/>
              <a:t>How would the GDP of the American economy be affected? </a:t>
            </a:r>
          </a:p>
          <a:p>
            <a:pPr lvl="1" eaLnBrk="1" fontAlgn="auto" hangingPunct="1">
              <a:spcAft>
                <a:spcPts val="0"/>
              </a:spcAft>
              <a:buClrTx/>
              <a:buSzTx/>
              <a:defRPr/>
            </a:pPr>
            <a:r>
              <a:rPr lang="en-US" sz="2000" dirty="0">
                <a:cs typeface="+mn-cs"/>
              </a:rPr>
              <a:t>To answer the above questions, consider the </a:t>
            </a:r>
            <a:r>
              <a:rPr lang="en-US" sz="2000" dirty="0">
                <a:cs typeface="+mn-cs"/>
                <a:hlinkClick r:id="rId6"/>
              </a:rPr>
              <a:t>relationship between interest rates and GDP</a:t>
            </a:r>
            <a:endParaRPr lang="en-US" sz="2000" dirty="0">
              <a:cs typeface="+mn-cs"/>
            </a:endParaRPr>
          </a:p>
        </p:txBody>
      </p:sp>
    </p:spTree>
    <p:extLst>
      <p:ext uri="{BB962C8B-B14F-4D97-AF65-F5344CB8AC3E}">
        <p14:creationId xmlns:p14="http://schemas.microsoft.com/office/powerpoint/2010/main" xmlns="" val="3684301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a:latin typeface="Arial" panose="020B0604020202020204" pitchFamily="34" charset="0"/>
                <a:ea typeface="ＭＳ Ｐゴシック" panose="020B0600070205080204" pitchFamily="34" charset="-128"/>
                <a:cs typeface="Arial" panose="020B0604020202020204" pitchFamily="34" charset="0"/>
              </a:rPr>
              <a:t>References</a:t>
            </a:r>
          </a:p>
        </p:txBody>
      </p:sp>
      <p:sp>
        <p:nvSpPr>
          <p:cNvPr id="24579" name="Content Placeholder 2"/>
          <p:cNvSpPr>
            <a:spLocks noGrp="1"/>
          </p:cNvSpPr>
          <p:nvPr>
            <p:ph idx="1"/>
          </p:nvPr>
        </p:nvSpPr>
        <p:spPr/>
        <p:txBody>
          <a:bodyPr/>
          <a:lstStyle/>
          <a:p>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Include references in </a:t>
            </a: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hlinkClick r:id="rId3"/>
              </a:rPr>
              <a:t>APA style</a:t>
            </a: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a:t>
            </a:r>
          </a:p>
        </p:txBody>
      </p:sp>
    </p:spTree>
    <p:extLst>
      <p:ext uri="{BB962C8B-B14F-4D97-AF65-F5344CB8AC3E}">
        <p14:creationId xmlns:p14="http://schemas.microsoft.com/office/powerpoint/2010/main" xmlns="" val="88704615"/>
      </p:ext>
    </p:extLst>
  </p:cSld>
  <p:clrMapOvr>
    <a:masterClrMapping/>
  </p:clrMapOvr>
</p:sld>
</file>

<file path=ppt/theme/theme1.xml><?xml version="1.0" encoding="utf-8"?>
<a:theme xmlns:a="http://schemas.openxmlformats.org/drawingml/2006/main" name="SNHU">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656</Words>
  <Application>Microsoft Office PowerPoint</Application>
  <PresentationFormat>Custom</PresentationFormat>
  <Paragraphs>55</Paragraphs>
  <Slides>6</Slides>
  <Notes>6</Notes>
  <HiddenSlides>0</HiddenSlides>
  <MMClips>2</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SNHU</vt:lpstr>
      <vt:lpstr>Presentation Title</vt:lpstr>
      <vt:lpstr>Ten-Year Period of U.S. Economic History Overview</vt:lpstr>
      <vt:lpstr>GDP (1–2 slides)</vt:lpstr>
      <vt:lpstr>Unemployment and Inflation (1–2 slides)</vt:lpstr>
      <vt:lpstr>Interest Rates (1–2 slides)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Soto, Nicole</dc:creator>
  <cp:lastModifiedBy>Bubba</cp:lastModifiedBy>
  <cp:revision>4</cp:revision>
  <dcterms:created xsi:type="dcterms:W3CDTF">2015-11-20T13:48:38Z</dcterms:created>
  <dcterms:modified xsi:type="dcterms:W3CDTF">2017-11-16T23:16:50Z</dcterms:modified>
</cp:coreProperties>
</file>